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13"/>
  </p:notesMasterIdLst>
  <p:sldIdLst>
    <p:sldId id="2329" r:id="rId2"/>
    <p:sldId id="4063" r:id="rId3"/>
    <p:sldId id="4053" r:id="rId4"/>
    <p:sldId id="4056" r:id="rId5"/>
    <p:sldId id="4057" r:id="rId6"/>
    <p:sldId id="4058" r:id="rId7"/>
    <p:sldId id="4059" r:id="rId8"/>
    <p:sldId id="4060" r:id="rId9"/>
    <p:sldId id="4061" r:id="rId10"/>
    <p:sldId id="4062" r:id="rId11"/>
    <p:sldId id="3996" r:id="rId12"/>
  </p:sldIdLst>
  <p:sldSz cx="12192000" cy="6858000"/>
  <p:notesSz cx="6858000" cy="9144000"/>
  <p:embeddedFontLst>
    <p:embeddedFont>
      <p:font typeface="Pretendard ExtraBold" panose="020B0600000101010101" charset="-127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Noto Sans KR Light" panose="020B0200000000000000" pitchFamily="50" charset="-127"/>
      <p:regular r:id="rId19"/>
    </p:embeddedFont>
    <p:embeddedFont>
      <p:font typeface="Noto Sans KR Medium" panose="020B0200000000000000" pitchFamily="50" charset="-127"/>
      <p:regular r:id="rId20"/>
    </p:embeddedFont>
    <p:embeddedFont>
      <p:font typeface="Roboto" panose="02000000000000000000" pitchFamily="2" charset="0"/>
      <p:regular r:id="rId21"/>
      <p:bold r:id="rId22"/>
      <p:italic r:id="rId23"/>
      <p:boldItalic r:id="rId24"/>
    </p:embeddedFont>
    <p:embeddedFont>
      <p:font typeface="Roboto Black" panose="02000000000000000000" pitchFamily="2" charset="0"/>
      <p:bold r:id="rId25"/>
      <p:boldItalic r:id="rId26"/>
    </p:embeddedFont>
    <p:embeddedFont>
      <p:font typeface="Roboto Light" panose="02000000000000000000" pitchFamily="2" charset="0"/>
      <p:regular r:id="rId27"/>
      <p:italic r:id="rId28"/>
    </p:embeddedFont>
    <p:embeddedFont>
      <p:font typeface="Roboto Medium" panose="02000000000000000000" pitchFamily="2" charset="0"/>
      <p:regular r:id="rId29"/>
      <p:italic r:id="rId30"/>
    </p:embeddedFont>
    <p:embeddedFont>
      <p:font typeface="맑은 고딕" panose="020B0503020000020004" pitchFamily="50" charset="-127"/>
      <p:regular r:id="rId31"/>
      <p:bold r:id="rId32"/>
    </p:embeddedFont>
    <p:embeddedFont>
      <p:font typeface="배달의민족 주아" panose="02020603020101020101" pitchFamily="18" charset="-127"/>
      <p:regular r:id="rId3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626262"/>
    <a:srgbClr val="FF5050"/>
    <a:srgbClr val="FFDDDD"/>
    <a:srgbClr val="FFCCCC"/>
    <a:srgbClr val="003373"/>
    <a:srgbClr val="0000FF"/>
    <a:srgbClr val="000066"/>
    <a:srgbClr val="1E0050"/>
    <a:srgbClr val="3A45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79" d="100"/>
          <a:sy n="79" d="100"/>
        </p:scale>
        <p:origin x="100" y="380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21" Type="http://schemas.openxmlformats.org/officeDocument/2006/relationships/font" Target="fonts/font8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font" Target="fonts/font20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font" Target="fonts/font19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2025-04-17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976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7644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6696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1003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21451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87319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9627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82265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5639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as of 2025.4.17  I 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541453" y="2209125"/>
            <a:ext cx="55755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수직낙상</a:t>
            </a:r>
            <a:r>
              <a:rPr lang="ko-KR" altLang="en-US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실험 분석 결과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출장 보고서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출장 인원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SW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개발실 구범모 책임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프로토콜 구상 및 실험 주관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이승희 선임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보조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TF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함준태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선임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(Drop-test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 사용법 전수 및 실험 보조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lvl="1"/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출장 일시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2025.4.17(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09:00 ~ 14:30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출장 장소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CNS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마케팅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세이프웨어 임대창고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출장 결과 요약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함선임에게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Drop-test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 사용법을 배웠으며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함께 실험환경 셋팅 및 실험 프로토콜을 구상함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후방낙상에서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의미가 있던 구간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(70cm, 80cm, 90cm, 100cm)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대하여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회씩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수직 낙상 파일럿 테스트 진행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분석결과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대부분의 데이터에서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후검출되어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리드타임이 마이너스 값을 보임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수직으로 지면을 찍은 뒤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넘어가는 시점에서 낙상을 검출함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측정된 데이터들은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down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작아서 검출되지 않았으며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down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작더라도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raw_acc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매우 작으면 검출되도록 로직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구현할 시 검출 가능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그러나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일상동작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증가할 가능성 있음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구현된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수직낙상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자체가 사람의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동작으로써는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부자연스러우며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모델 훈련 데이터셋에도 동일한 형태는 없었음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오히려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수직변위가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큰 일상동작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뜀뛰기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계단에서 뛰어내리기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계단에서 쿵 찍고 내려오기 등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부분적으로 더 유사함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222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환경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높이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후방낙상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실험에서 유의미한 결과를 보였던 높이 구간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(70cm~100cm)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대해서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실험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100cm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후방낙상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최소 리드타임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200ms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나오는 높이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지면에 가만히 서 있을 때의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센서 높이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70cm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후방낙상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최소 리드타임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100ms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나오는 높이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높이 셋팅 방법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더미에 에어백을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착용시켰을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지면으로부터 높이가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20cm 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기본 높이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레이저 거리측정기로 더미의 높이를 측정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리프팅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높이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센서 높이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기본 높이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+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리프팅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높이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되도록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리프팅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높이를 셋팅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★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고려 못했던 사항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레이저 거리측정기 높이를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빼줘야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실제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지면에서부터의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높이가 나옴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lvl="1"/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프로토콜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CNS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사무실에서 열쇠 수령해서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창고 개방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차단기 올려서 전기 공급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2.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리모컨으로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up/down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조정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기둥에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붙어있는 빨간 버튼으로 집게 조정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오른쪽 돌리기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: release,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누르기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: hold)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3.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끈을 전자석에 걸고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hold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시킴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레이저 거리측정기로 높이 조정하며 리모컨으로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up/down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조정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에어백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on -&gt; release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4" name="그림 73">
            <a:extLst>
              <a:ext uri="{FF2B5EF4-FFF2-40B4-BE49-F238E27FC236}">
                <a16:creationId xmlns:a16="http://schemas.microsoft.com/office/drawing/2014/main" id="{410A2890-3C24-43B8-9CEB-1D60F01CC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4638" y="290460"/>
            <a:ext cx="1492776" cy="149277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3D7B106-C6D7-4B5A-AB8A-69C5B4708F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1650" y="1953845"/>
            <a:ext cx="2075425" cy="276253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9BD40DD-9AC7-4A83-82F1-54ACE9FC50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83792" y="1965353"/>
            <a:ext cx="1853152" cy="277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중 낙상 양상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더미 무게가 꽤 있어서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수직으로 곧바로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내리꽂힌뒤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후방으로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넘어감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충격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발생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중 특이사항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충격이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강하다보니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전원 케이블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군데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타입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4pin)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계속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단락되는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현상 발생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이로 인해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실험을 진행했지만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결측되는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데이터 발생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90cm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건은 낙상 검출 구간 자체가 저장되지 않음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건은 낙상 검출 구간 데이터는 저장되었지만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이후 데이터 없음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6" name="녹음 2025-04-17 161252">
            <a:hlinkClick r:id="" action="ppaction://media"/>
            <a:extLst>
              <a:ext uri="{FF2B5EF4-FFF2-40B4-BE49-F238E27FC236}">
                <a16:creationId xmlns:a16="http://schemas.microsoft.com/office/drawing/2014/main" id="{6162FD3E-669B-429A-A37F-F53A39881F2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715" end="118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5205" y="2088100"/>
            <a:ext cx="2677171" cy="4018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59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리드타임 분석 결과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높이별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리드타임</a:t>
            </a: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 중 특이사항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충격이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강하다보니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전원 케이블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군데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타입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4pin)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계속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단락되는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현상 발생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이로 인해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실험을 진행했지만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결측되는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데이터 발생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90cm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건은 낙상 검출 구간 자체가 저장되지 않음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90cm 1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건은 낙상 검출 구간 데이터는 저장되었지만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이후 데이터 없음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8397D0FF-6B9A-4342-A137-A5EAE2A751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992786"/>
              </p:ext>
            </p:extLst>
          </p:nvPr>
        </p:nvGraphicFramePr>
        <p:xfrm>
          <a:off x="447428" y="1599857"/>
          <a:ext cx="7872396" cy="18288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35994">
                  <a:extLst>
                    <a:ext uri="{9D8B030D-6E8A-4147-A177-3AD203B41FA5}">
                      <a16:colId xmlns:a16="http://schemas.microsoft.com/office/drawing/2014/main" val="1271039197"/>
                    </a:ext>
                  </a:extLst>
                </a:gridCol>
                <a:gridCol w="3468201">
                  <a:extLst>
                    <a:ext uri="{9D8B030D-6E8A-4147-A177-3AD203B41FA5}">
                      <a16:colId xmlns:a16="http://schemas.microsoft.com/office/drawing/2014/main" val="1160689661"/>
                    </a:ext>
                  </a:extLst>
                </a:gridCol>
                <a:gridCol w="3468201">
                  <a:extLst>
                    <a:ext uri="{9D8B030D-6E8A-4147-A177-3AD203B41FA5}">
                      <a16:colId xmlns:a16="http://schemas.microsoft.com/office/drawing/2014/main" val="4096345942"/>
                    </a:ext>
                  </a:extLst>
                </a:gridCol>
              </a:tblGrid>
              <a:tr h="2834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높이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(cm)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리드타임 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(ms)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세부 리드타임 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(ms)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2397935"/>
                  </a:ext>
                </a:extLst>
              </a:tr>
              <a:tr h="28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70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-195.0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±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21.79 (-220, -160)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-220, -200, -200, -160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773464"/>
                  </a:ext>
                </a:extLst>
              </a:tr>
              <a:tr h="28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80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-272.0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±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107.03 (-460, -140)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-220, -140, -300, -460, -240</a:t>
                      </a:r>
                      <a:endParaRPr kumimoji="0" lang="en-US" altLang="ko-K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56840"/>
                  </a:ext>
                </a:extLst>
              </a:tr>
              <a:tr h="28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-245.0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±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145.17 (-380, 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-300, 0, -380, -300</a:t>
                      </a:r>
                      <a:endParaRPr kumimoji="0" lang="en-US" altLang="ko-K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9008999"/>
                  </a:ext>
                </a:extLst>
              </a:tr>
              <a:tr h="28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-168.0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±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165.70 (-380, 120)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-180, -380, -140, 120, -260</a:t>
                      </a:r>
                      <a:endParaRPr kumimoji="0" lang="en-US" altLang="ko-K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295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803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리드타임 분석 결과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세부 분석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(70cm)_case1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raw_acc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매우 작은 값까지 떨어지지만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down</a:t>
            </a:r>
            <a:r>
              <a:rPr lang="ko-KR" altLang="en-US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작아서 검출 안 됨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수직으로 떨어질 때는 검출 안 되고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u="sng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후 몸이 뒤로 넘어갈 때 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됨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C864DC7-0657-4688-906F-5D1328209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35" y="2913229"/>
            <a:ext cx="5035809" cy="371494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053090D-CB7A-466B-9BC8-C033B5D6EC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8492" y="408242"/>
            <a:ext cx="5236784" cy="634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80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리드타임 분석 결과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세부 분석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(70cm)_case2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raw_acc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매우 작은 값까지 떨어지지만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down</a:t>
            </a:r>
            <a:r>
              <a:rPr lang="ko-KR" altLang="en-US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작아서 검출 안 됨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수직으로 떨어질 때는 검출 안 되고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u="sng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후 몸이 뒤로 넘어갈 때 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됨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4FB9BB5-33F4-4D9E-8D44-0722248C2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113" y="2730884"/>
            <a:ext cx="5054860" cy="379114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DE38BE5-C7AE-4C22-A133-5D9EB3C27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918" y="781973"/>
            <a:ext cx="4986529" cy="602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0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리드타임 분석 결과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세부 분석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(100cm)_case1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유일하게 리드타임이 양수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충격지점 잘 못 잡았는지 확인 결과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제대로 잡음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원인은 잘 모르겠지만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down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일부 높게 나타나서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이전에 검출됨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리드타임이 길지는 않음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76B728F-CE10-4555-8E6B-0C487D6D66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460" y="2982777"/>
            <a:ext cx="5264421" cy="329581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7B900E3-1116-4E12-BF7C-D453ED53C8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482" y="606392"/>
            <a:ext cx="5027540" cy="6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02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리드타임 분석 결과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세부 분석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(100cm)_case2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raw_acc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매우 작은 값까지 떨어지지만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down</a:t>
            </a:r>
            <a:r>
              <a:rPr lang="ko-KR" altLang="en-US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작아서 검출 안 됨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수직으로 떨어질 때는 검출 안 되고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u="sng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후 몸이 뒤로 넘어갈 때 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됨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B5C9F6D-2458-4E1C-96E8-90956D8178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7319" y="952817"/>
            <a:ext cx="4767921" cy="577192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18CE253-2344-489B-9A08-48FA8CC7DA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915" y="2739076"/>
            <a:ext cx="4622230" cy="3720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6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결과 고찰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117256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현재의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알고리즘으로써는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수직낙상</a:t>
            </a:r>
            <a:r>
              <a:rPr lang="ko-KR" altLang="en-US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시에는 충분한 리드타임 확보가 어려움</a:t>
            </a:r>
            <a:endParaRPr lang="en-US" altLang="ko-KR" dirty="0">
              <a:solidFill>
                <a:srgbClr val="FF7C8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대부분의 실험 데이터에서 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충격 이후 낙상이 검출됨</a:t>
            </a:r>
            <a:endParaRPr lang="en-US" altLang="ko-KR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이러한 주요한 원인은 </a:t>
            </a:r>
            <a:r>
              <a:rPr lang="en-US" altLang="ko-KR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down</a:t>
            </a:r>
            <a:r>
              <a:rPr lang="ko-KR" altLang="en-US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작게 나타나는 것임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훈련시킨 데이터셋에 토르소의 기울기 변화 없이 수직으로만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내리꽂히는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데이터가 없었음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사람의 낙상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동작으로써는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부자연스러운 동작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구조상 전방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또는 측방으로 기울 수 밖에 없음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오히려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일상생활동작에서 뜀뛰기와 같이 수직방향 변위가 심한 데이터와 더 유사한 양상</a:t>
            </a:r>
            <a:endParaRPr lang="en-US" altLang="ko-KR" u="sng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Down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작더라도</a:t>
            </a:r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raw_acc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매우 작다면</a:t>
            </a:r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(&lt;10 or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&lt;20) 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낙상으로 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하도록 로직 개선 가능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수직방향 변위가 심한 동작</a:t>
            </a:r>
            <a:r>
              <a:rPr lang="en-US" altLang="ko-KR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뛰기</a:t>
            </a:r>
            <a:r>
              <a:rPr lang="en-US" altLang="ko-KR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계단에서 뛰어내리기</a:t>
            </a:r>
            <a:r>
              <a:rPr lang="en-US" altLang="ko-KR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계단에서 완충없이 쿵 찍고 내려오기 등</a:t>
            </a:r>
            <a:r>
              <a:rPr lang="en-US" altLang="ko-KR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</a:t>
            </a:r>
            <a:r>
              <a:rPr lang="ko-KR" altLang="en-US" u="sng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증가 가능성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있음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93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2694" r="6827" b="22853"/>
          <a:stretch/>
        </p:blipFill>
        <p:spPr>
          <a:xfrm>
            <a:off x="0" y="-6348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3001</TotalTime>
  <Words>1006</Words>
  <Application>Microsoft Office PowerPoint</Application>
  <PresentationFormat>와이드스크린</PresentationFormat>
  <Paragraphs>93</Paragraphs>
  <Slides>11</Slides>
  <Notes>11</Notes>
  <HiddenSlides>0</HiddenSlides>
  <MMClips>1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4" baseType="lpstr">
      <vt:lpstr>맑은 고딕</vt:lpstr>
      <vt:lpstr>Wingdings</vt:lpstr>
      <vt:lpstr>Roboto Medium</vt:lpstr>
      <vt:lpstr>Calibri</vt:lpstr>
      <vt:lpstr>Noto Sans KR Light</vt:lpstr>
      <vt:lpstr>Roboto Black</vt:lpstr>
      <vt:lpstr>Roboto</vt:lpstr>
      <vt:lpstr>Roboto Light</vt:lpstr>
      <vt:lpstr>배달의민족 주아</vt:lpstr>
      <vt:lpstr>Arial</vt:lpstr>
      <vt:lpstr>Pretendard ExtraBold</vt:lpstr>
      <vt:lpstr>Noto Sans KR Medium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Bummo Koo</cp:lastModifiedBy>
  <cp:revision>176</cp:revision>
  <dcterms:created xsi:type="dcterms:W3CDTF">2021-03-22T14:57:48Z</dcterms:created>
  <dcterms:modified xsi:type="dcterms:W3CDTF">2025-04-17T07:43:48Z</dcterms:modified>
</cp:coreProperties>
</file>